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2" r:id="rId3"/>
    <p:sldId id="257" r:id="rId4"/>
    <p:sldId id="259" r:id="rId5"/>
    <p:sldId id="258" r:id="rId6"/>
    <p:sldId id="261" r:id="rId7"/>
    <p:sldId id="262" r:id="rId8"/>
    <p:sldId id="270" r:id="rId9"/>
    <p:sldId id="271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919" autoAdjust="0"/>
  </p:normalViewPr>
  <p:slideViewPr>
    <p:cSldViewPr>
      <p:cViewPr varScale="1">
        <p:scale>
          <a:sx n="59" d="100"/>
          <a:sy n="59" d="100"/>
        </p:scale>
        <p:origin x="214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C945D36-398C-4500-8591-AED0DD990E8D}" type="datetimeFigureOut">
              <a:rPr lang="en-US" smtClean="0"/>
              <a:pPr/>
              <a:t>7/28/2019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9CE8CDD-0254-419F-A941-4FC238CA79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98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Excel is both a piece of software as well as a platform to build</a:t>
            </a:r>
            <a:r>
              <a:rPr lang="en-US" baseline="0" dirty="0"/>
              <a:t> analytical applications.</a:t>
            </a:r>
            <a:endParaRPr lang="en-US" dirty="0"/>
          </a:p>
          <a:p>
            <a:endParaRPr lang="en-US" dirty="0"/>
          </a:p>
          <a:p>
            <a:r>
              <a:rPr lang="en-US" dirty="0"/>
              <a:t>A workbook is a file that contains one</a:t>
            </a:r>
            <a:r>
              <a:rPr lang="en-US" baseline="0" dirty="0"/>
              <a:t> or more</a:t>
            </a:r>
            <a:r>
              <a:rPr lang="en-US" dirty="0"/>
              <a:t> worksheets</a:t>
            </a:r>
          </a:p>
          <a:p>
            <a:endParaRPr lang="en-US" dirty="0"/>
          </a:p>
          <a:p>
            <a:r>
              <a:rPr lang="en-US" dirty="0"/>
              <a:t>A worksheet is a “tab” in an excel that contains cells.</a:t>
            </a:r>
          </a:p>
          <a:p>
            <a:endParaRPr lang="en-US" dirty="0"/>
          </a:p>
          <a:p>
            <a:r>
              <a:rPr lang="en-US" dirty="0"/>
              <a:t>A cell is a place for you to do work on a worksheet.  Said differently, a cell is</a:t>
            </a:r>
            <a:r>
              <a:rPr lang="en-US" baseline="0" dirty="0"/>
              <a:t> an element on a worksheet.</a:t>
            </a:r>
          </a:p>
          <a:p>
            <a:endParaRPr lang="en-US" baseline="0" dirty="0"/>
          </a:p>
          <a:p>
            <a:r>
              <a:rPr lang="en-US" baseline="0" dirty="0"/>
              <a:t>A range may represent a single cell or multiple cells.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E8CDD-0254-419F-A941-4FC238CA795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3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Excel limitations</a:t>
            </a:r>
          </a:p>
          <a:p>
            <a:r>
              <a:rPr lang="en-US" dirty="0"/>
              <a:t>https://support.office.com/en-us/article/excel-specifications-and-limits-1672b34d-7043-467e-8e27-269d656771c3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E8CDD-0254-419F-A941-4FC238CA795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8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E8CDD-0254-419F-A941-4FC238CA795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060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E8CDD-0254-419F-A941-4FC238CA795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39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E8CDD-0254-419F-A941-4FC238CA795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048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E8CDD-0254-419F-A941-4FC238CA795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629FE-48A7-4439-9472-9BF4118E3932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0DB98-385F-4E83-BEEC-6E8531FFBA87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4E45C-DADD-4960-8E7B-667AADE3467C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F7A4-E925-4F23-8312-B209AF098643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3656-805B-4B54-81E3-F393D57BBF23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C31F-D61B-4333-B50C-0EAE743A1070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0A87-CAD7-4800-BAAF-69AB733FB5FB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41EC-478E-4C35-B14E-CCC08C4343CE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652B-360C-469A-8290-14B32CC85A6F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BB783-FB7F-474F-B151-251210750C36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24BDE-9A03-4A26-84F6-9A08C1EB7648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781F3-E8B9-49FD-A3FD-2DFA45BB5A3A}" type="datetime1">
              <a:rPr lang="en-US" smtClean="0"/>
              <a:pPr/>
              <a:t>7/28/2019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MS Excel 2007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79598-DB3F-431E-8FA8-561BD4E7C1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ffice.com/en-us/article/Excel-keyboard-shortcuts-and-function-keys-1798d9d5-842a-42b8-9c99-9b7213f0040f?ui=en-US&amp;rs=en-US&amp;ad=U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9100"/>
            <a:ext cx="7772400" cy="1470025"/>
          </a:xfrm>
        </p:spPr>
        <p:txBody>
          <a:bodyPr/>
          <a:lstStyle/>
          <a:p>
            <a:r>
              <a:rPr lang="en-US" dirty="0"/>
              <a:t>Introduction to MS Excel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MS Excel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1710874"/>
            <a:ext cx="883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single set of tutorials can cover all of excel.  However, if you can do these tasks, then you should be comfortable extending these skills to other Excel functions, add-ins, and utilities.</a:t>
            </a:r>
          </a:p>
          <a:p>
            <a:endParaRPr lang="en-US" dirty="0"/>
          </a:p>
          <a:p>
            <a:r>
              <a:rPr lang="en-US" dirty="0"/>
              <a:t>You will NOT be an expert after going through tutorials but these tutorials will provide you with a foundation from which you will be able to move from beginner level, to moderate level, and then to advanced or expert level.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4059405"/>
            <a:ext cx="853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/>
              <a:t>Don’t be scared</a:t>
            </a:r>
            <a:r>
              <a:rPr lang="en-US" dirty="0"/>
              <a:t>!  Excel is powerful but really user friendly once you are comfortable with the basics!</a:t>
            </a:r>
          </a:p>
          <a:p>
            <a:endParaRPr lang="en-US" dirty="0"/>
          </a:p>
          <a:p>
            <a:r>
              <a:rPr lang="en-US" dirty="0"/>
              <a:t>Everyone listening to these videos has the ability to learn excel!  Let these exercises be a first step toward developing the </a:t>
            </a:r>
            <a:r>
              <a:rPr lang="en-US" b="1" i="1" u="sng" dirty="0"/>
              <a:t>self confidence</a:t>
            </a:r>
            <a:r>
              <a:rPr lang="en-US" dirty="0"/>
              <a:t> necessary to use Excel in any business situation where it is needed!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B3199A-7F63-4998-A03D-DCBD2D46F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 Excel 2007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9F2BB4-78E1-42F2-9BC5-B2C79C551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75150"/>
            <a:ext cx="8763000" cy="63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196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914"/>
            <a:ext cx="8229600" cy="944562"/>
          </a:xfrm>
        </p:spPr>
        <p:txBody>
          <a:bodyPr/>
          <a:lstStyle/>
          <a:p>
            <a:r>
              <a:rPr lang="en-US" dirty="0"/>
              <a:t>MS Excel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MS Excel 2010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360" y="4171333"/>
            <a:ext cx="8291040" cy="2334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997980"/>
            <a:ext cx="9144000" cy="5029200"/>
          </a:xfrm>
        </p:spPr>
        <p:txBody>
          <a:bodyPr/>
          <a:lstStyle/>
          <a:p>
            <a:r>
              <a:rPr lang="en-US" dirty="0"/>
              <a:t>Lists of data in rows and columns</a:t>
            </a:r>
          </a:p>
          <a:p>
            <a:pPr lvl="1"/>
            <a:r>
              <a:rPr lang="en-US" dirty="0"/>
              <a:t>Primary function is data </a:t>
            </a:r>
            <a:r>
              <a:rPr lang="en-US" b="1" u="sng" dirty="0"/>
              <a:t>analysis</a:t>
            </a:r>
            <a:endParaRPr lang="en-US" dirty="0"/>
          </a:p>
          <a:p>
            <a:pPr lvl="1"/>
            <a:r>
              <a:rPr lang="en-US" dirty="0"/>
              <a:t>Not designed to be a database</a:t>
            </a:r>
          </a:p>
          <a:p>
            <a:pPr lvl="2"/>
            <a:r>
              <a:rPr lang="en-US" dirty="0"/>
              <a:t>Excel should </a:t>
            </a:r>
            <a:r>
              <a:rPr lang="en-US" b="1" u="sng" dirty="0"/>
              <a:t>rarely</a:t>
            </a:r>
            <a:r>
              <a:rPr lang="en-US" dirty="0"/>
              <a:t> be used for primary data storage.</a:t>
            </a:r>
          </a:p>
          <a:p>
            <a:r>
              <a:rPr lang="en-US" dirty="0"/>
              <a:t>Workbook vs. Worksheet</a:t>
            </a:r>
          </a:p>
          <a:p>
            <a:pPr lvl="1"/>
            <a:r>
              <a:rPr lang="en-US" dirty="0"/>
              <a:t>Workbook is a collection of Worksheets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572" y="6484683"/>
            <a:ext cx="53244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654"/>
            <a:ext cx="8229600" cy="944562"/>
          </a:xfrm>
        </p:spPr>
        <p:txBody>
          <a:bodyPr/>
          <a:lstStyle/>
          <a:p>
            <a:r>
              <a:rPr lang="en-US" dirty="0"/>
              <a:t>Advantages of Excel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36" y="1138080"/>
            <a:ext cx="8583564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Import, Export, Organize &amp; Analyze data</a:t>
            </a:r>
          </a:p>
          <a:p>
            <a:pPr lvl="1"/>
            <a:r>
              <a:rPr lang="en-US" dirty="0"/>
              <a:t>(1,048,576 by 16,384)</a:t>
            </a:r>
          </a:p>
          <a:p>
            <a:pPr lvl="1"/>
            <a:r>
              <a:rPr lang="en-US" dirty="0"/>
              <a:t>17,179,869,184 cells to work with on each worksheet</a:t>
            </a:r>
          </a:p>
          <a:p>
            <a:pPr lvl="2"/>
            <a:r>
              <a:rPr lang="en-US" dirty="0"/>
              <a:t>But attempting to use Excel with a block of data that size will inevitably crash your machine.  It is designed to be used with much smaller data sets.</a:t>
            </a:r>
          </a:p>
          <a:p>
            <a:r>
              <a:rPr lang="en-US" dirty="0"/>
              <a:t>Charting capabilities to visualize data</a:t>
            </a:r>
          </a:p>
          <a:p>
            <a:r>
              <a:rPr lang="en-US" dirty="0"/>
              <a:t>Interactive Pivot Tables and Charts</a:t>
            </a:r>
          </a:p>
          <a:p>
            <a:r>
              <a:rPr lang="en-US" dirty="0"/>
              <a:t>Conditional Formatting to visualize exceptions</a:t>
            </a:r>
          </a:p>
          <a:p>
            <a:r>
              <a:rPr lang="en-US" dirty="0"/>
              <a:t>Importing data from external sources</a:t>
            </a:r>
          </a:p>
          <a:p>
            <a:r>
              <a:rPr lang="en-US" dirty="0"/>
              <a:t>Easy to Integrate with collaboration tools like SharePoint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MS Excel </a:t>
            </a:r>
          </a:p>
        </p:txBody>
      </p:sp>
      <p:sp>
        <p:nvSpPr>
          <p:cNvPr id="5" name="Right Arrow 4"/>
          <p:cNvSpPr/>
          <p:nvPr/>
        </p:nvSpPr>
        <p:spPr>
          <a:xfrm>
            <a:off x="103236" y="2743200"/>
            <a:ext cx="811164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0800000">
            <a:off x="8328108" y="2637690"/>
            <a:ext cx="71038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855408"/>
            <a:ext cx="9144000" cy="5621592"/>
          </a:xfrm>
        </p:spPr>
        <p:txBody>
          <a:bodyPr>
            <a:normAutofit/>
          </a:bodyPr>
          <a:lstStyle/>
          <a:p>
            <a:r>
              <a:rPr lang="en-US" dirty="0"/>
              <a:t>Not a database (</a:t>
            </a:r>
            <a:r>
              <a:rPr lang="en-US" b="1" u="sng" dirty="0"/>
              <a:t>analysis</a:t>
            </a:r>
            <a:r>
              <a:rPr lang="en-US" dirty="0"/>
              <a:t> versus </a:t>
            </a:r>
            <a:r>
              <a:rPr lang="en-US" b="1" u="sng" dirty="0"/>
              <a:t>storage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If used for storage, need a plan to backup the file(s)</a:t>
            </a:r>
          </a:p>
          <a:p>
            <a:r>
              <a:rPr lang="en-US" dirty="0"/>
              <a:t>File Corruption</a:t>
            </a:r>
          </a:p>
          <a:p>
            <a:r>
              <a:rPr lang="en-US" dirty="0"/>
              <a:t>Multiple users can’t use a workbook simultaneously</a:t>
            </a:r>
          </a:p>
          <a:p>
            <a:r>
              <a:rPr lang="en-US" dirty="0"/>
              <a:t>Complex spreadsheets can be prone to errors if not done carefully</a:t>
            </a:r>
          </a:p>
          <a:p>
            <a:pPr lvl="1"/>
            <a:r>
              <a:rPr lang="en-US" dirty="0"/>
              <a:t>Tracking changes can get complicated between users</a:t>
            </a:r>
          </a:p>
          <a:p>
            <a:r>
              <a:rPr lang="en-US" dirty="0"/>
              <a:t>Files can quickly grow in size</a:t>
            </a:r>
          </a:p>
          <a:p>
            <a:r>
              <a:rPr lang="en-US" dirty="0"/>
              <a:t>Security – Can spread viruses through spreadsheets</a:t>
            </a:r>
          </a:p>
          <a:p>
            <a:r>
              <a:rPr lang="en-US" b="1" u="sng" dirty="0">
                <a:solidFill>
                  <a:srgbClr val="FF0000"/>
                </a:solidFill>
              </a:rPr>
              <a:t>MUST SAVE REGULARLY!!!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22"/>
            <a:ext cx="8229600" cy="868362"/>
          </a:xfrm>
        </p:spPr>
        <p:txBody>
          <a:bodyPr/>
          <a:lstStyle/>
          <a:p>
            <a:r>
              <a:rPr lang="en-US" dirty="0"/>
              <a:t>Disadvantages of Excel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MS Excel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Excel &amp; Organizations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Organizations spend millions of dollars on custom information systems designed to help managers make more informed decisions</a:t>
            </a:r>
          </a:p>
          <a:p>
            <a:pPr marL="0" indent="0">
              <a:buNone/>
            </a:pPr>
            <a:r>
              <a:rPr lang="en-US" dirty="0"/>
              <a:t>Yet….</a:t>
            </a:r>
          </a:p>
          <a:p>
            <a:r>
              <a:rPr lang="en-US" dirty="0"/>
              <a:t>Managers often don’t use those systems.  Instead, they use custom excel workbooks to make decisions.</a:t>
            </a:r>
          </a:p>
          <a:p>
            <a:pPr lvl="1"/>
            <a:r>
              <a:rPr lang="en-US" dirty="0"/>
              <a:t>Why?  </a:t>
            </a:r>
          </a:p>
          <a:p>
            <a:pPr lvl="2"/>
            <a:r>
              <a:rPr lang="en-US" dirty="0"/>
              <a:t>One possible explanation is a typical manager can control the design of an Excel workbook but they don’t have any control of the system that corporate headquarters wants her to use. </a:t>
            </a:r>
          </a:p>
          <a:p>
            <a:pPr lvl="2"/>
            <a:r>
              <a:rPr lang="en-US" dirty="0"/>
              <a:t>Knowledge of Excel is not a competitive differentiator…all employees are expected to know Excel whereas all Employees are not expected to know PeopleSoft or Microsoft Dynamics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MS Excel </a:t>
            </a:r>
          </a:p>
        </p:txBody>
      </p:sp>
    </p:spTree>
    <p:extLst>
      <p:ext uri="{BB962C8B-B14F-4D97-AF65-F5344CB8AC3E}">
        <p14:creationId xmlns:p14="http://schemas.microsoft.com/office/powerpoint/2010/main" val="677298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22"/>
            <a:ext cx="8229600" cy="944562"/>
          </a:xfrm>
        </p:spPr>
        <p:txBody>
          <a:bodyPr/>
          <a:lstStyle/>
          <a:p>
            <a:r>
              <a:rPr lang="en-US" dirty="0"/>
              <a:t>File Extensions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MS Excel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19200"/>
            <a:ext cx="5181600" cy="36536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2FC084-32A9-4FE8-A24D-ECB3129F4590}"/>
              </a:ext>
            </a:extLst>
          </p:cNvPr>
          <p:cNvSpPr txBox="1"/>
          <p:nvPr/>
        </p:nvSpPr>
        <p:spPr>
          <a:xfrm>
            <a:off x="228600" y="5123575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file with the XLSB file extension is an Excel Binary Workbook file. They store information in binary format instead of XML like with most other Excel files (like </a:t>
            </a:r>
            <a:r>
              <a:rPr lang="en-US" b="1" dirty="0"/>
              <a:t>XLSX</a:t>
            </a:r>
            <a:r>
              <a:rPr lang="en-US" dirty="0"/>
              <a:t>). Since XLSB files are binary, they can be read from and written to much faster, making them extremely useful for very large spreadsheets.</a:t>
            </a:r>
          </a:p>
        </p:txBody>
      </p:sp>
    </p:spTree>
    <p:extLst>
      <p:ext uri="{BB962C8B-B14F-4D97-AF65-F5344CB8AC3E}">
        <p14:creationId xmlns:p14="http://schemas.microsoft.com/office/powerpoint/2010/main" val="1968707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22"/>
            <a:ext cx="8229600" cy="944562"/>
          </a:xfrm>
        </p:spPr>
        <p:txBody>
          <a:bodyPr/>
          <a:lstStyle/>
          <a:p>
            <a:r>
              <a:rPr lang="en-US" dirty="0"/>
              <a:t>Keyboard Shortcuts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MS Excel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5755075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hlinkClick r:id="rId3"/>
              </a:rPr>
              <a:t>https://support.office.com/en-us/article/Excel-keyboard-shortcuts-and-function-keys-1798d9d5-842a-42b8-9c99-9b7213f0040f?ui=en-US&amp;rs=en-US&amp;ad=US</a:t>
            </a:r>
            <a:r>
              <a:rPr lang="en-US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1" y="985837"/>
            <a:ext cx="8763000" cy="38909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8C6D36-C718-4591-9DC5-F9DE397888DB}"/>
              </a:ext>
            </a:extLst>
          </p:cNvPr>
          <p:cNvSpPr txBox="1"/>
          <p:nvPr/>
        </p:nvSpPr>
        <p:spPr>
          <a:xfrm>
            <a:off x="609600" y="48768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hlinkClick r:id="rId3"/>
              </a:rPr>
              <a:t>https://support.office.com/en-us/article/Excel-keyboard-shortcuts-and-function-keys-1798d9d5-842a-42b8-9c99-9b7213f0040f?ui=en-US&amp;rs=en-US&amp;ad=US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2842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22"/>
            <a:ext cx="8229600" cy="944562"/>
          </a:xfrm>
        </p:spPr>
        <p:txBody>
          <a:bodyPr/>
          <a:lstStyle/>
          <a:p>
            <a:r>
              <a:rPr lang="en-US" dirty="0"/>
              <a:t>Keyboard Shortcuts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MS Excel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13716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Four Necessary Shortcut Keys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8576" y="2144048"/>
            <a:ext cx="7924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F1 – This will launch the help utility.</a:t>
            </a:r>
          </a:p>
          <a:p>
            <a:endParaRPr lang="en-US" dirty="0"/>
          </a:p>
          <a:p>
            <a:r>
              <a:rPr lang="en-US" dirty="0"/>
              <a:t>CTRL+S – This will save your workbook.</a:t>
            </a:r>
          </a:p>
          <a:p>
            <a:endParaRPr lang="en-US" dirty="0"/>
          </a:p>
          <a:p>
            <a:r>
              <a:rPr lang="en-US" dirty="0"/>
              <a:t>CTRL+Z – This will UNDO your previous operation. NOTE: Not everything in Excel is undoable!</a:t>
            </a:r>
          </a:p>
          <a:p>
            <a:endParaRPr lang="en-US" dirty="0"/>
          </a:p>
          <a:p>
            <a:r>
              <a:rPr lang="en-US" dirty="0"/>
              <a:t>CTRL+Y – This will REDO your previous operation. NOTE: Not everything in Excel is </a:t>
            </a:r>
            <a:r>
              <a:rPr lang="en-US" dirty="0" err="1"/>
              <a:t>redoable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45107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</TotalTime>
  <Words>733</Words>
  <Application>Microsoft Office PowerPoint</Application>
  <PresentationFormat>On-screen Show (4:3)</PresentationFormat>
  <Paragraphs>81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Introduction to MS Excel</vt:lpstr>
      <vt:lpstr>PowerPoint Presentation</vt:lpstr>
      <vt:lpstr>MS Excel</vt:lpstr>
      <vt:lpstr>Advantages of Excel</vt:lpstr>
      <vt:lpstr>Disadvantages of Excel</vt:lpstr>
      <vt:lpstr>Excel &amp; Organizations</vt:lpstr>
      <vt:lpstr>File Extensions</vt:lpstr>
      <vt:lpstr>Keyboard Shortcuts</vt:lpstr>
      <vt:lpstr>Keyboard Shortcuts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 Lab 1</dc:title>
  <dc:creator> Tom Mattson</dc:creator>
  <cp:lastModifiedBy>Mattson, Tom</cp:lastModifiedBy>
  <cp:revision>58</cp:revision>
  <cp:lastPrinted>2016-12-27T19:58:19Z</cp:lastPrinted>
  <dcterms:created xsi:type="dcterms:W3CDTF">2009-09-06T01:29:24Z</dcterms:created>
  <dcterms:modified xsi:type="dcterms:W3CDTF">2019-07-28T16:25:11Z</dcterms:modified>
</cp:coreProperties>
</file>